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E6C56C-49B9-4545-BAFE-6DE22ABDCF27}">
  <a:tblStyle styleId="{5AE6C56C-49B9-4545-BAFE-6DE22ABDCF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e831b0c8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e831b0c8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e831b0c8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e831b0c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831b0c8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831b0c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e831b0c8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e831b0c8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e831b0c8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e831b0c8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e831b0c8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e831b0c8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e831b0c8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e831b0c8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e831b0c8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e831b0c8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e831b0c8f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e831b0c8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e831b0c8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e831b0c8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e831b0c8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e831b0c8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e831b0c8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e831b0c8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e831b0c8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e831b0c8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e831b0c8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e831b0c8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e831b0c8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e831b0c8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831b0c8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831b0c8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831b0c8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831b0c8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831b0c8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831b0c8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e831b0c8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e831b0c8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e831b0c8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e831b0c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831b0c8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831b0c8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32-bit MIPS Processor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Demarcus Simmons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Memory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672900" y="1919075"/>
            <a:ext cx="4021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Inputs: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Clk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memWrite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memRead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Address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writeData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ReadData (32-bits)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6959" l="19158" r="30663" t="11770"/>
          <a:stretch/>
        </p:blipFill>
        <p:spPr>
          <a:xfrm>
            <a:off x="139700" y="1506425"/>
            <a:ext cx="4269302" cy="31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Memory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address (32-bits)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Instruction (32-bits)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41743" l="19161" r="36131" t="11169"/>
          <a:stretch/>
        </p:blipFill>
        <p:spPr>
          <a:xfrm>
            <a:off x="217350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Counter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 (32-bits)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 (32-bits)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55630" l="19158" r="40284" t="11468"/>
          <a:stretch/>
        </p:blipFill>
        <p:spPr>
          <a:xfrm>
            <a:off x="186300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IF/ID, ID/EX, EX/MEM, MEM/WB Registers</a:t>
            </a:r>
            <a:endParaRPr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304575" y="267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{5AE6C56C-49B9-4545-BAFE-6DE22ABDCF27}</a:tableStyleId>
              </a:tblPr>
              <a:tblGrid>
                <a:gridCol w="855675"/>
                <a:gridCol w="855675"/>
                <a:gridCol w="855675"/>
                <a:gridCol w="855675"/>
                <a:gridCol w="855675"/>
                <a:gridCol w="855675"/>
                <a:gridCol w="855675"/>
                <a:gridCol w="855675"/>
                <a:gridCol w="855675"/>
                <a:gridCol w="8556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PC+4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Sign-Ext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" name="Google Shape;154;p25"/>
          <p:cNvGraphicFramePr/>
          <p:nvPr/>
        </p:nvGraphicFramePr>
        <p:xfrm>
          <a:off x="691775" y="354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{5AE6C56C-49B9-4545-BAFE-6DE22ABDCF27}</a:tableStyleId>
              </a:tblPr>
              <a:tblGrid>
                <a:gridCol w="1090700"/>
                <a:gridCol w="1090700"/>
                <a:gridCol w="1090700"/>
                <a:gridCol w="1090700"/>
                <a:gridCol w="1090700"/>
                <a:gridCol w="1090700"/>
                <a:gridCol w="10907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Result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ALU Result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5" name="Google Shape;155;p25"/>
          <p:cNvGraphicFramePr/>
          <p:nvPr/>
        </p:nvGraphicFramePr>
        <p:xfrm>
          <a:off x="889725" y="448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{5AE6C56C-49B9-4545-BAFE-6DE22ABDCF27}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ALU Result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6" name="Google Shape;156;p25"/>
          <p:cNvGraphicFramePr/>
          <p:nvPr/>
        </p:nvGraphicFramePr>
        <p:xfrm>
          <a:off x="952500" y="20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{5AE6C56C-49B9-4545-BAFE-6DE22ABDCF27}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PC+4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Instruction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Adder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sum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61063" l="18779" r="50848" t="11470"/>
          <a:stretch/>
        </p:blipFill>
        <p:spPr>
          <a:xfrm>
            <a:off x="170750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Both a 4-way mux and 2-way mux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55631" l="18593" r="45753" t="11771"/>
          <a:stretch/>
        </p:blipFill>
        <p:spPr>
          <a:xfrm>
            <a:off x="471900" y="1630075"/>
            <a:ext cx="2934149" cy="16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58593" l="18625" r="49305" t="11399"/>
          <a:stretch/>
        </p:blipFill>
        <p:spPr>
          <a:xfrm>
            <a:off x="471900" y="3430400"/>
            <a:ext cx="2934149" cy="154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Left 2 Unit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 (32-bits)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 (32-bits)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62690" l="19159" r="49998" t="11468"/>
          <a:stretch/>
        </p:blipFill>
        <p:spPr>
          <a:xfrm>
            <a:off x="201825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Sign-extend Unit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 (16-bits)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 (32-bits)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64082" l="18593" r="49998" t="11468"/>
          <a:stretch/>
        </p:blipFill>
        <p:spPr>
          <a:xfrm>
            <a:off x="201800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Forwarding Unit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 Inputs: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EX_MEM_Rd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MEM_WB_Rd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EX_MEM_RW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MEM_WB_RW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Outputs: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ForwardA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ForwardB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38127" l="18968" r="37454" t="12071"/>
          <a:stretch/>
        </p:blipFill>
        <p:spPr>
          <a:xfrm>
            <a:off x="108675" y="1506425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Upper-Level Entity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5945925" y="1919075"/>
            <a:ext cx="2748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 Outputs: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 (Instruction)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Pcin (Next PC)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Rd1 (ReadData1)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Rd2 (ReadData2)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25747" l="18969" r="16705" t="11470"/>
          <a:stretch/>
        </p:blipFill>
        <p:spPr>
          <a:xfrm>
            <a:off x="114825" y="1506425"/>
            <a:ext cx="5293901" cy="322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23580" l="3169" r="2499" t="6155"/>
          <a:stretch/>
        </p:blipFill>
        <p:spPr>
          <a:xfrm>
            <a:off x="357075" y="398313"/>
            <a:ext cx="8429850" cy="434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Upper-Level Entity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26598" l="19380" r="0" t="11401"/>
          <a:stretch/>
        </p:blipFill>
        <p:spPr>
          <a:xfrm>
            <a:off x="1172450" y="1506425"/>
            <a:ext cx="6634701" cy="318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Testing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Gray-box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Couldn’t get past functional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now!?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425" y="2887550"/>
            <a:ext cx="1836500" cy="21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75700"/>
            <a:ext cx="3027299" cy="1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29680" l="3809" r="0" t="19627"/>
          <a:stretch/>
        </p:blipFill>
        <p:spPr>
          <a:xfrm>
            <a:off x="4657400" y="1102250"/>
            <a:ext cx="4384827" cy="27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2942" l="0" r="0" t="19629"/>
          <a:stretch/>
        </p:blipFill>
        <p:spPr>
          <a:xfrm>
            <a:off x="94025" y="1102249"/>
            <a:ext cx="4477974" cy="27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7265525" y="2980725"/>
            <a:ext cx="434700" cy="29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877475" y="2183700"/>
            <a:ext cx="341400" cy="29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877475" y="1733050"/>
            <a:ext cx="341400" cy="29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Allowed Instructions: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Load 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Store Word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Branch if equal</a:t>
            </a:r>
            <a:endParaRPr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R-type: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Subtract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Set on Less Than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ALU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 counter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Instruction Memory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781575" y="1971625"/>
            <a:ext cx="391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IF/ID, ID/EX, EX/MEM, MEM/WB Registers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Adders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Multiplexers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Shift Left 2 unit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Sign extend unit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Forwarding unit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92075" y="1919075"/>
            <a:ext cx="3601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Input: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opcode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9 Outputs: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RegDst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ALUSrc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MemtoReg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RegWrite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MemRead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MemWrite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Branch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ALUop1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ALUop0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47306" l="18775" r="20482" t="10866"/>
          <a:stretch/>
        </p:blipFill>
        <p:spPr>
          <a:xfrm>
            <a:off x="93150" y="1496101"/>
            <a:ext cx="4998927" cy="241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4272" l="26117" r="43699" t="18459"/>
          <a:stretch/>
        </p:blipFill>
        <p:spPr>
          <a:xfrm rot="-5400000">
            <a:off x="6365099" y="-1148824"/>
            <a:ext cx="1428250" cy="397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Outputs: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 (Result)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 (Zero flag)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47308" l="18967" r="30100" t="11468"/>
          <a:stretch/>
        </p:blipFill>
        <p:spPr>
          <a:xfrm>
            <a:off x="162825" y="1511629"/>
            <a:ext cx="4121999" cy="271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 Control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Inputs: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aluOP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 Output: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Operation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49998" l="19052" r="28023" t="11470"/>
          <a:stretch/>
        </p:blipFill>
        <p:spPr>
          <a:xfrm>
            <a:off x="115650" y="1506428"/>
            <a:ext cx="4370975" cy="23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b="4883" l="33360" r="25186" t="3667"/>
          <a:stretch/>
        </p:blipFill>
        <p:spPr>
          <a:xfrm rot="-5400000">
            <a:off x="6039075" y="-1552449"/>
            <a:ext cx="1599049" cy="470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RegFile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 Inputs: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Clk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RegW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DR (Destination register)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SR1 (Source register 1)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SR2 (Source register 2)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Reg_In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Outputs: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ReadReg1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ReadReg2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29070" l="18779" r="29909" t="12071"/>
          <a:stretch/>
        </p:blipFill>
        <p:spPr>
          <a:xfrm>
            <a:off x="139725" y="1506425"/>
            <a:ext cx="4300324" cy="30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